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289" r:id="rId3"/>
    <p:sldId id="272" r:id="rId4"/>
    <p:sldId id="298" r:id="rId5"/>
    <p:sldId id="302" r:id="rId6"/>
    <p:sldId id="303" r:id="rId7"/>
    <p:sldId id="290" r:id="rId8"/>
    <p:sldId id="291" r:id="rId9"/>
    <p:sldId id="292" r:id="rId10"/>
    <p:sldId id="293" r:id="rId11"/>
    <p:sldId id="294" r:id="rId12"/>
    <p:sldId id="295" r:id="rId13"/>
    <p:sldId id="299" r:id="rId14"/>
    <p:sldId id="296" r:id="rId15"/>
    <p:sldId id="297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09" autoAdjust="0"/>
    <p:restoredTop sz="94660"/>
  </p:normalViewPr>
  <p:slideViewPr>
    <p:cSldViewPr snapToObjects="1">
      <p:cViewPr>
        <p:scale>
          <a:sx n="75" d="100"/>
          <a:sy n="75" d="100"/>
        </p:scale>
        <p:origin x="220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1D137-59DA-7341-BA94-ABEEDE04E033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AD30-703B-704D-9835-E04718994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AAA9B00-CDD2-E24C-A59C-E9E3104276DB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A6165AB-86F5-864D-937E-9F418500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 Training: Session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UC San Diego</a:t>
            </a:r>
          </a:p>
          <a:p>
            <a:r>
              <a:rPr lang="en-US" dirty="0" smtClean="0"/>
              <a:t>Department of Mathematics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instead ask them why 1/n goes to 0, they’ll say things like:</a:t>
            </a:r>
          </a:p>
          <a:p>
            <a:pPr lvl="1"/>
            <a:r>
              <a:rPr lang="en-US" sz="2400" dirty="0" smtClean="0"/>
              <a:t>1/n gets smaller as n gets bigger</a:t>
            </a:r>
          </a:p>
          <a:p>
            <a:pPr lvl="3"/>
            <a:r>
              <a:rPr lang="en-US" dirty="0" smtClean="0"/>
              <a:t>By this logic, 1 + 1/n has the same limit</a:t>
            </a:r>
          </a:p>
          <a:p>
            <a:pPr lvl="1"/>
            <a:r>
              <a:rPr lang="en-US" sz="2400" dirty="0" smtClean="0"/>
              <a:t>Difference between 1/n and 0 goes to 0</a:t>
            </a:r>
          </a:p>
          <a:p>
            <a:pPr lvl="3"/>
            <a:r>
              <a:rPr lang="en-US" dirty="0" smtClean="0"/>
              <a:t>“goes to” is exactly what we’re trying to define</a:t>
            </a:r>
          </a:p>
          <a:p>
            <a:pPr lvl="1"/>
            <a:r>
              <a:rPr lang="en-US" sz="2400" dirty="0" smtClean="0"/>
              <a:t>Difference between 1/n and 0 decreases as n increases</a:t>
            </a:r>
          </a:p>
          <a:p>
            <a:pPr lvl="3"/>
            <a:r>
              <a:rPr lang="en-US" dirty="0" smtClean="0"/>
              <a:t>Doesn’t prevent us from saying the limit is -1</a:t>
            </a:r>
          </a:p>
          <a:p>
            <a:r>
              <a:rPr lang="en-US" dirty="0" smtClean="0"/>
              <a:t>Now we need a real definition to make sense of this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 Students’ 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teaching a student to solve equations.</a:t>
            </a:r>
          </a:p>
          <a:p>
            <a:r>
              <a:rPr lang="en-US" dirty="0" smtClean="0"/>
              <a:t>You show them the equation x</a:t>
            </a:r>
            <a:r>
              <a:rPr lang="en-US" baseline="30000" dirty="0" smtClean="0"/>
              <a:t>2</a:t>
            </a:r>
            <a:r>
              <a:rPr lang="en-US" dirty="0" smtClean="0"/>
              <a:t> – 5x + 6 = 0.</a:t>
            </a:r>
            <a:endParaRPr lang="en-US" baseline="30000" dirty="0" smtClean="0"/>
          </a:p>
          <a:p>
            <a:r>
              <a:rPr lang="en-US" dirty="0" smtClean="0"/>
              <a:t>You tell them to factor, giving (x-2)(x-3) = 0.</a:t>
            </a:r>
          </a:p>
          <a:p>
            <a:r>
              <a:rPr lang="en-US" dirty="0" smtClean="0"/>
              <a:t>You set x-2 = 0 and x-3 = 0, giving x = 2 and x = 3.</a:t>
            </a:r>
          </a:p>
          <a:p>
            <a:r>
              <a:rPr lang="en-US" dirty="0" smtClean="0"/>
              <a:t>They claim to understand, and proceed to solve many problems correctly. Do they really understand?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sees the problem x</a:t>
            </a:r>
            <a:r>
              <a:rPr lang="en-US" baseline="30000" dirty="0" smtClean="0"/>
              <a:t>2</a:t>
            </a:r>
            <a:r>
              <a:rPr lang="en-US" dirty="0" smtClean="0"/>
              <a:t>-5x+6 = 2 on an exam.</a:t>
            </a:r>
          </a:p>
          <a:p>
            <a:r>
              <a:rPr lang="en-US" dirty="0" smtClean="0"/>
              <a:t>They do just what you told them to!</a:t>
            </a:r>
          </a:p>
          <a:p>
            <a:r>
              <a:rPr lang="en-US" dirty="0" smtClean="0"/>
              <a:t>They factor the left hand side: (x-2)(x-3) = 2</a:t>
            </a:r>
          </a:p>
          <a:p>
            <a:r>
              <a:rPr lang="en-US" dirty="0" smtClean="0"/>
              <a:t>They set each factor equal to the right hand side:</a:t>
            </a:r>
          </a:p>
          <a:p>
            <a:pPr lvl="1" algn="ctr">
              <a:buNone/>
            </a:pPr>
            <a:r>
              <a:rPr lang="en-US" dirty="0" smtClean="0"/>
              <a:t>x-2 = 2 and x-3 = 2</a:t>
            </a:r>
          </a:p>
          <a:p>
            <a:r>
              <a:rPr lang="en-US" dirty="0" smtClean="0"/>
              <a:t>The solutions must be x = 4 and x =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Ah, but in your infinite wisdom you’ve taught them to check their work, so surely they’ll see something has gone wrong</a:t>
            </a:r>
          </a:p>
          <a:p>
            <a:r>
              <a:rPr lang="en-US" dirty="0" smtClean="0"/>
              <a:t>They’re short on time during the exam, so they just double check one of the solutions, say x = 4: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2</a:t>
            </a:r>
            <a:r>
              <a:rPr lang="en-US" dirty="0" smtClean="0"/>
              <a:t> – 5(4) + 6 = 16 – 20 + 6 = 2</a:t>
            </a:r>
          </a:p>
          <a:p>
            <a:r>
              <a:rPr lang="en-US" dirty="0" smtClean="0"/>
              <a:t>It’s not uncommon to get a question right by accident, only reaffirming </a:t>
            </a:r>
            <a:r>
              <a:rPr lang="en-US" dirty="0" smtClean="0"/>
              <a:t>misconceptions!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Just Ask Surface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often ask questions like “Do you understand?”</a:t>
            </a:r>
          </a:p>
          <a:p>
            <a:pPr lvl="2"/>
            <a:r>
              <a:rPr lang="en-US" dirty="0" smtClean="0"/>
              <a:t>Students often genuinely believe they know what they’re doing even if they don’t</a:t>
            </a:r>
          </a:p>
          <a:p>
            <a:r>
              <a:rPr lang="en-US" dirty="0" smtClean="0"/>
              <a:t>Even asking “What’s the next step?” can be dangerous because students may not know </a:t>
            </a:r>
            <a:r>
              <a:rPr lang="en-US" i="1" dirty="0" smtClean="0"/>
              <a:t>why</a:t>
            </a:r>
            <a:r>
              <a:rPr lang="en-US" dirty="0" smtClean="0"/>
              <a:t> they’re performing that step.</a:t>
            </a:r>
          </a:p>
          <a:p>
            <a:r>
              <a:rPr lang="en-US" dirty="0" smtClean="0"/>
              <a:t>Ask questions to highlight subtleties: </a:t>
            </a:r>
          </a:p>
          <a:p>
            <a:pPr lvl="2"/>
            <a:r>
              <a:rPr lang="en-US" dirty="0" smtClean="0"/>
              <a:t>How is this question similar to the one we just solved? How is it different? How did you know which formula to apply?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&lt;3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love patterns</a:t>
            </a:r>
          </a:p>
          <a:p>
            <a:r>
              <a:rPr lang="en-US" dirty="0" smtClean="0"/>
              <a:t>If something works for a handful of examples they’ll view this as a pattern of success and tend to believe the statement is true, even if there’s no real evidence</a:t>
            </a:r>
          </a:p>
          <a:p>
            <a:r>
              <a:rPr lang="en-US" dirty="0" smtClean="0"/>
              <a:t>The statement “For y &gt; 1, √(1141y</a:t>
            </a:r>
            <a:r>
              <a:rPr lang="en-US" baseline="30000" dirty="0" smtClean="0"/>
              <a:t>2</a:t>
            </a:r>
            <a:r>
              <a:rPr lang="en-US" dirty="0" smtClean="0"/>
              <a:t> + 1) is an integer” is false…</a:t>
            </a:r>
          </a:p>
          <a:p>
            <a:r>
              <a:rPr lang="en-US" dirty="0" smtClean="0"/>
              <a:t>…until y = 30,693,385,322,765,657,197,397,208</a:t>
            </a:r>
          </a:p>
          <a:p>
            <a:r>
              <a:rPr lang="en-US" dirty="0" smtClean="0"/>
              <a:t>Students see this as an exception that doesn’t necessarily invalidate the original statement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we’ll be holding mock office hours</a:t>
            </a:r>
          </a:p>
          <a:p>
            <a:r>
              <a:rPr lang="en-US" dirty="0" smtClean="0"/>
              <a:t>You’ll form groups of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One person will act as the TA, and the others will each be assigned a “type” of student commonly seen in office hours</a:t>
            </a:r>
          </a:p>
          <a:p>
            <a:r>
              <a:rPr lang="en-US" dirty="0" smtClean="0"/>
              <a:t>We’ll spend about 10 minutes per problem and discuss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TA, are you engaging with all your students?</a:t>
            </a:r>
          </a:p>
          <a:p>
            <a:r>
              <a:rPr lang="en-US" dirty="0" smtClean="0"/>
              <a:t>Are you checking in for understanding?</a:t>
            </a:r>
          </a:p>
          <a:p>
            <a:r>
              <a:rPr lang="en-US" dirty="0" smtClean="0"/>
              <a:t>Are you giving too much away, or having students contribute ideas? Are they contributing equally?</a:t>
            </a:r>
          </a:p>
          <a:p>
            <a:r>
              <a:rPr lang="en-US" dirty="0" smtClean="0"/>
              <a:t>As a student, are you playing your part? </a:t>
            </a:r>
          </a:p>
          <a:p>
            <a:r>
              <a:rPr lang="en-US" dirty="0" smtClean="0"/>
              <a:t>Be sure the TA has explained a problem sufficiently. Don’t say you understand until you really feel the explanation was 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6600" dirty="0" smtClean="0"/>
              <a:t> Check in</a:t>
            </a:r>
            <a:endParaRPr lang="en-US" sz="6600" dirty="0"/>
          </a:p>
          <a:p>
            <a:pPr>
              <a:buFont typeface="Arial"/>
              <a:buChar char="•"/>
            </a:pPr>
            <a:r>
              <a:rPr lang="en-US" sz="6600" dirty="0" smtClean="0"/>
              <a:t> How and why do we learn?</a:t>
            </a:r>
          </a:p>
          <a:p>
            <a:pPr>
              <a:buFont typeface="Arial"/>
              <a:buChar char="•"/>
            </a:pPr>
            <a:r>
              <a:rPr lang="en-US" sz="6600" dirty="0" smtClean="0"/>
              <a:t>Office hours role-playing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You’ve been teaching for nearly a year…</a:t>
            </a:r>
          </a:p>
          <a:p>
            <a:pPr lvl="1"/>
            <a:r>
              <a:rPr lang="en-US" dirty="0" smtClean="0"/>
              <a:t>What have you learned?</a:t>
            </a:r>
          </a:p>
          <a:p>
            <a:pPr lvl="1"/>
            <a:r>
              <a:rPr lang="en-US" dirty="0" smtClean="0"/>
              <a:t>What has been challenging?</a:t>
            </a:r>
          </a:p>
          <a:p>
            <a:pPr lvl="1"/>
            <a:r>
              <a:rPr lang="en-US" dirty="0" smtClean="0"/>
              <a:t>Have you witnessed particularly difficult students?  Those who cheat, don’t care, argue with you, etc..</a:t>
            </a:r>
          </a:p>
          <a:p>
            <a:pPr lvl="1"/>
            <a:r>
              <a:rPr lang="en-US" dirty="0" smtClean="0"/>
              <a:t>Have you witnessed excellent students? Those who are smart, motivated, engaged, and who you form a real connection with?</a:t>
            </a:r>
          </a:p>
          <a:p>
            <a:pPr lvl="1"/>
            <a:r>
              <a:rPr lang="en-US" dirty="0" smtClean="0"/>
              <a:t>What advice do you have for next year’s new 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the material that follows was taken directly from or inspired by the work of John Eggers, </a:t>
            </a:r>
            <a:r>
              <a:rPr lang="en-US" dirty="0" err="1" smtClean="0"/>
              <a:t>Guershon</a:t>
            </a:r>
            <a:r>
              <a:rPr lang="en-US" dirty="0" smtClean="0"/>
              <a:t> </a:t>
            </a:r>
            <a:r>
              <a:rPr lang="en-US" dirty="0" err="1" smtClean="0"/>
              <a:t>Harel</a:t>
            </a:r>
            <a:r>
              <a:rPr lang="en-US" dirty="0" smtClean="0"/>
              <a:t>, and Jeff Rabin.</a:t>
            </a:r>
          </a:p>
          <a:p>
            <a:r>
              <a:rPr lang="en-US" dirty="0" smtClean="0"/>
              <a:t>They’re all really awesome people who know much more than I do about teaching!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High expectations of your students</a:t>
            </a:r>
          </a:p>
          <a:p>
            <a:r>
              <a:rPr lang="en-US" dirty="0" smtClean="0"/>
              <a:t>Knowledge of subject </a:t>
            </a:r>
            <a:r>
              <a:rPr lang="en-US" dirty="0" smtClean="0"/>
              <a:t>matter</a:t>
            </a:r>
          </a:p>
          <a:p>
            <a:r>
              <a:rPr lang="en-US" dirty="0" smtClean="0"/>
              <a:t>Enthusiastic</a:t>
            </a:r>
            <a:endParaRPr lang="en-US" dirty="0" smtClean="0"/>
          </a:p>
          <a:p>
            <a:r>
              <a:rPr lang="en-US" dirty="0" smtClean="0"/>
              <a:t>Approachable</a:t>
            </a:r>
          </a:p>
          <a:p>
            <a:r>
              <a:rPr lang="en-US" dirty="0" smtClean="0"/>
              <a:t>Engaging</a:t>
            </a:r>
          </a:p>
          <a:p>
            <a:r>
              <a:rPr lang="en-US" dirty="0" smtClean="0"/>
              <a:t>Open communication with everyone </a:t>
            </a:r>
            <a:r>
              <a:rPr lang="en-US" dirty="0" smtClean="0"/>
              <a:t>involved</a:t>
            </a:r>
          </a:p>
          <a:p>
            <a:pPr lvl="1"/>
            <a:r>
              <a:rPr lang="en-US" dirty="0" smtClean="0"/>
              <a:t>Professor, co-</a:t>
            </a:r>
            <a:r>
              <a:rPr lang="en-US" dirty="0" err="1" smtClean="0"/>
              <a:t>Tas</a:t>
            </a:r>
            <a:r>
              <a:rPr lang="en-US" dirty="0" smtClean="0"/>
              <a:t>, grader, students</a:t>
            </a:r>
            <a:endParaRPr lang="en-US" dirty="0" smtClean="0"/>
          </a:p>
          <a:p>
            <a:r>
              <a:rPr lang="en-US" dirty="0" smtClean="0"/>
              <a:t>Leading through a solution, not just giving it</a:t>
            </a:r>
          </a:p>
          <a:p>
            <a:r>
              <a:rPr lang="en-US" dirty="0" smtClean="0"/>
              <a:t>Patient and humble</a:t>
            </a:r>
          </a:p>
          <a:p>
            <a:r>
              <a:rPr lang="en-US" dirty="0" smtClean="0"/>
              <a:t>And of course, fulfilling all the basic required duties of a 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care if our students are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invest </a:t>
            </a:r>
            <a:r>
              <a:rPr lang="en-US" dirty="0" smtClean="0"/>
              <a:t>our time in them; </a:t>
            </a:r>
            <a:r>
              <a:rPr lang="en-US" dirty="0" smtClean="0"/>
              <a:t>their success </a:t>
            </a:r>
            <a:r>
              <a:rPr lang="en-US" dirty="0" smtClean="0"/>
              <a:t>means </a:t>
            </a:r>
            <a:r>
              <a:rPr lang="en-US" dirty="0" smtClean="0"/>
              <a:t>we did good</a:t>
            </a:r>
          </a:p>
          <a:p>
            <a:pPr lvl="1"/>
            <a:r>
              <a:rPr lang="en-US" dirty="0" smtClean="0"/>
              <a:t>Their success reflects our success</a:t>
            </a:r>
          </a:p>
          <a:p>
            <a:r>
              <a:rPr lang="en-US" dirty="0" smtClean="0"/>
              <a:t>We’ve all had inspirational teachers and it’s nice to give our students that experience as well</a:t>
            </a:r>
            <a:endParaRPr lang="en-US" dirty="0" smtClean="0"/>
          </a:p>
          <a:p>
            <a:r>
              <a:rPr lang="en-US" dirty="0" smtClean="0"/>
              <a:t>Students are people </a:t>
            </a:r>
            <a:r>
              <a:rPr lang="en-US" dirty="0" smtClean="0"/>
              <a:t>too.  We want them to have a good experience.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Our students will have jobs, and we want them to be good at those </a:t>
            </a:r>
            <a:r>
              <a:rPr lang="en-US" dirty="0" smtClean="0">
                <a:sym typeface="Wingdings" pitchFamily="2" charset="2"/>
              </a:rPr>
              <a:t>jobs: Engineer, doctor, accountant, etc…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Being a good teacher makes us better </a:t>
            </a:r>
            <a:r>
              <a:rPr lang="en-US" dirty="0" smtClean="0">
                <a:sym typeface="Wingdings" pitchFamily="2" charset="2"/>
              </a:rPr>
              <a:t>people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Learning how to explain things can help us give better math talks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Helping </a:t>
            </a:r>
            <a:r>
              <a:rPr lang="en-US" dirty="0" smtClean="0">
                <a:sym typeface="Wingdings" pitchFamily="2" charset="2"/>
              </a:rPr>
              <a:t>students </a:t>
            </a:r>
            <a:r>
              <a:rPr lang="en-US" dirty="0" smtClean="0">
                <a:sym typeface="Wingdings" pitchFamily="2" charset="2"/>
              </a:rPr>
              <a:t>now will make them more successful in future courses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“So far we have defined a mathematical system called a real vector space and noted some of its properties....</a:t>
            </a:r>
          </a:p>
          <a:p>
            <a:pPr>
              <a:buNone/>
            </a:pPr>
            <a:r>
              <a:rPr lang="en-US" dirty="0" smtClean="0"/>
              <a:t>[In what follows], we show that each vector space V studied here has a set composed of a finite number of vectors that completely describe V. It should be noted that, in general, there is more than one such set describing V. We now turn to a formulation of these ideas.”</a:t>
            </a:r>
          </a:p>
          <a:p>
            <a:r>
              <a:rPr lang="en-US" dirty="0" smtClean="0"/>
              <a:t>Does this sound intriguing?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students to learn what we intend to teach them, they must see a need for it.</a:t>
            </a:r>
          </a:p>
          <a:p>
            <a:r>
              <a:rPr lang="en-US" dirty="0" smtClean="0"/>
              <a:t>Seeing a question they can’t answer or learning something “for the grade” isn’t always enough.</a:t>
            </a:r>
          </a:p>
          <a:p>
            <a:r>
              <a:rPr lang="en-US" dirty="0" smtClean="0"/>
              <a:t>Intellectual need arises when a person believes the question to be interesting or important</a:t>
            </a:r>
          </a:p>
          <a:p>
            <a:r>
              <a:rPr lang="en-US" dirty="0" smtClean="0"/>
              <a:t>It helps to fit the question into a framework of well-understood ideas.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Limit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623615" y="2133600"/>
          <a:ext cx="5898357" cy="3932238"/>
        </p:xfrm>
        <a:graphic>
          <a:graphicData uri="http://schemas.openxmlformats.org/presentationml/2006/ole">
            <p:oleObj spid="_x0000_s1026" name="OpenOffice" r:id="rId3" imgW="0" imgH="0" progId="opendocument.MathDocument.1">
              <p:embed/>
            </p:oleObj>
          </a:graphicData>
        </a:graphic>
      </p:graphicFrame>
      <p:pic>
        <p:nvPicPr>
          <p:cNvPr id="5" name="Picture 4" descr="limitDe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3" y="2133600"/>
            <a:ext cx="7520385" cy="542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0113" y="3048000"/>
            <a:ext cx="771048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What is the limit of 1/n as n goes to infinity, and why?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The definition given looks confusing and students already “know” what a limit is, so they have no reason to try to understand it.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Most students will correctly guess that the limit is 0.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8245</TotalTime>
  <Words>1115</Words>
  <Application>Microsoft Macintosh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Capital</vt:lpstr>
      <vt:lpstr>OpenOffice</vt:lpstr>
      <vt:lpstr>TA Training: Session 6</vt:lpstr>
      <vt:lpstr>Slide 2</vt:lpstr>
      <vt:lpstr>Checking In</vt:lpstr>
      <vt:lpstr>Special Thanks</vt:lpstr>
      <vt:lpstr>What makes a good TA?</vt:lpstr>
      <vt:lpstr>Why do we care if our students are successful?</vt:lpstr>
      <vt:lpstr>Consider the following:</vt:lpstr>
      <vt:lpstr>Intellectual Need</vt:lpstr>
      <vt:lpstr>Definition of Limit</vt:lpstr>
      <vt:lpstr>Create a need</vt:lpstr>
      <vt:lpstr>Getting in Students’ Heads</vt:lpstr>
      <vt:lpstr>Checking Understanding</vt:lpstr>
      <vt:lpstr>Checking Understanding</vt:lpstr>
      <vt:lpstr>Don’t Just Ask Surface Questions</vt:lpstr>
      <vt:lpstr>&lt;3 Patterns</vt:lpstr>
      <vt:lpstr>Mock Office Hours</vt:lpstr>
      <vt:lpstr>What to look for</vt:lpstr>
    </vt:vector>
  </TitlesOfParts>
  <Company>University of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Training: Session 1</dc:title>
  <dc:creator>Sinan Aksoy</dc:creator>
  <cp:lastModifiedBy>Michelle Bodnar</cp:lastModifiedBy>
  <cp:revision>84</cp:revision>
  <dcterms:created xsi:type="dcterms:W3CDTF">2016-10-21T03:46:12Z</dcterms:created>
  <dcterms:modified xsi:type="dcterms:W3CDTF">2018-05-10T22:51:17Z</dcterms:modified>
</cp:coreProperties>
</file>